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96" r:id="rId2"/>
    <p:sldId id="257" r:id="rId3"/>
    <p:sldId id="259" r:id="rId4"/>
    <p:sldId id="261" r:id="rId5"/>
    <p:sldId id="263" r:id="rId6"/>
    <p:sldId id="265" r:id="rId7"/>
    <p:sldId id="272" r:id="rId8"/>
    <p:sldId id="274" r:id="rId9"/>
    <p:sldId id="276" r:id="rId10"/>
    <p:sldId id="295" r:id="rId11"/>
    <p:sldId id="267" r:id="rId12"/>
    <p:sldId id="293" r:id="rId13"/>
    <p:sldId id="269" r:id="rId14"/>
    <p:sldId id="279" r:id="rId15"/>
    <p:sldId id="291" r:id="rId16"/>
    <p:sldId id="281" r:id="rId17"/>
    <p:sldId id="282" r:id="rId18"/>
    <p:sldId id="283" r:id="rId19"/>
    <p:sldId id="285" r:id="rId20"/>
    <p:sldId id="287" r:id="rId21"/>
    <p:sldId id="288" r:id="rId22"/>
    <p:sldId id="289" r:id="rId23"/>
    <p:sldId id="29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9C826-E61C-463B-B758-0FD3A772E395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4638F-978A-4706-87BE-7FC1D21DEF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C757D-17F7-4B05-87CA-BC7A75EC8FFB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9AA7A5-19BB-4217-A309-13ADBC784F2D}" type="slidenum">
              <a:rPr lang="ru-RU">
                <a:latin typeface="Arial" pitchFamily="34" charset="0"/>
                <a:cs typeface="DejaVu Sans" pitchFamily="34" charset="0"/>
              </a:rPr>
              <a:pPr/>
              <a:t>11</a:t>
            </a:fld>
            <a:endParaRPr lang="ru-RU">
              <a:latin typeface="Arial" pitchFamily="34" charset="0"/>
              <a:cs typeface="DejaVu Sans" pitchFamily="34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281" y="4342851"/>
            <a:ext cx="5483834" cy="411736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6201" y="8687239"/>
            <a:ext cx="2971800" cy="45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35CF35D-1303-4B66-B074-34C2880E3D9C}" type="slidenum">
              <a:rPr lang="ru-RU" altLang="ru-RU" sz="1200">
                <a:latin typeface="Times New Roman" panose="02020603050405020304" pitchFamily="18" charset="0"/>
              </a:rPr>
              <a:pPr algn="r"/>
              <a:t>14</a:t>
            </a:fld>
            <a:endParaRPr lang="ru-RU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754710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75B720-345D-431F-A056-14997546CE6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720-345D-431F-A056-14997546CE6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720-345D-431F-A056-14997546CE6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75B720-345D-431F-A056-14997546CE6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75B720-345D-431F-A056-14997546CE6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720-345D-431F-A056-14997546CE6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720-345D-431F-A056-14997546CE6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75B720-345D-431F-A056-14997546CE6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B720-345D-431F-A056-14997546CE6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75B720-345D-431F-A056-14997546CE6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75B720-345D-431F-A056-14997546CE6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75B720-345D-431F-A056-14997546CE66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E03AAD-1479-49F1-AEC8-568ADBB867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nce.instrao.ru/" TargetMode="External"/><Relationship Id="rId2" Type="http://schemas.openxmlformats.org/officeDocument/2006/relationships/hyperlink" Target="http://www.oecd.org/edu/pis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yskills.ru/account/login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20827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подходы к оценке функциональной грамотности обучающихся основной школы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826" y="4572008"/>
            <a:ext cx="648775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3857628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973" indent="-101973" algn="ctr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«Мы должны научиться измерять то, что важно, а не то, что легко измерить»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 lIns="76828" tIns="38414" rIns="76828" bIns="38414"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НЕОБХОДИМО ЗНАТЬ КАЖДОМУ УЧИТЕЛЮ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2574" y="1361144"/>
            <a:ext cx="7994226" cy="4765020"/>
          </a:xfrm>
        </p:spPr>
        <p:txBody>
          <a:bodyPr lIns="76828" tIns="38414" rIns="76828" bIns="38414"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понимается под функциональной грамотностью?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 переориентировать учебный процесс на эффективное овладение функциональной грамотностью?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Каждый учитель должен проанализировать систему заданий, которую он планирует использовать в учебном процессе.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Обратить внимание учителей на нецелесообразность тренировки учащихся на выполнение отдельных типов заданий (проблема типичных заданий)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57201" y="120430"/>
            <a:ext cx="8229600" cy="13096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33" tIns="45716" rIns="91433" bIns="45716" anchor="ctr"/>
          <a:lstStyle/>
          <a:p>
            <a:pPr algn="ctr">
              <a:tabLst>
                <a:tab pos="0" algn="l"/>
                <a:tab pos="914328" algn="l"/>
                <a:tab pos="1828657" algn="l"/>
                <a:tab pos="2742986" algn="l"/>
                <a:tab pos="3657315" algn="l"/>
                <a:tab pos="4571643" algn="l"/>
                <a:tab pos="5485972" algn="l"/>
                <a:tab pos="6400301" algn="l"/>
                <a:tab pos="7314630" algn="l"/>
                <a:tab pos="8228958" algn="l"/>
                <a:tab pos="9143287" algn="l"/>
                <a:tab pos="10057616" algn="l"/>
              </a:tabLst>
            </a:pPr>
            <a:r>
              <a:rPr lang="ru-RU" sz="3000" b="1" dirty="0">
                <a:solidFill>
                  <a:srgbClr val="002060"/>
                </a:solidFill>
              </a:rPr>
              <a:t>Особенности заданий исследования </a:t>
            </a:r>
            <a:r>
              <a:rPr lang="en-US" sz="3000" b="1" dirty="0">
                <a:solidFill>
                  <a:srgbClr val="002060"/>
                </a:solidFill>
              </a:rPr>
              <a:t>PISA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15473" y="1430072"/>
            <a:ext cx="8271328" cy="54279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33" tIns="45716" rIns="91433" bIns="45716"/>
          <a:lstStyle/>
          <a:p>
            <a:pPr marL="339699" indent="-339699">
              <a:spcBef>
                <a:spcPts val="8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r>
              <a:rPr lang="ru-RU" sz="2200" dirty="0"/>
              <a:t>Задача, поставленная вне предметной области и решаемая с помощью предметных знаний</a:t>
            </a:r>
            <a:r>
              <a:rPr lang="en-US" sz="2200" dirty="0"/>
              <a:t>, </a:t>
            </a:r>
            <a:r>
              <a:rPr lang="ru-RU" sz="2200" dirty="0"/>
              <a:t> например</a:t>
            </a:r>
            <a:r>
              <a:rPr lang="en-US" sz="2200" dirty="0"/>
              <a:t>, </a:t>
            </a:r>
            <a:r>
              <a:rPr lang="ru-RU" sz="2200" dirty="0"/>
              <a:t>по математике</a:t>
            </a:r>
          </a:p>
          <a:p>
            <a:pPr marL="339699" indent="-339699">
              <a:spcBef>
                <a:spcPts val="8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В каждом из заданий описываются жизненная ситуация, как правило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ru-RU" sz="2200" dirty="0">
                <a:solidFill>
                  <a:srgbClr val="000000"/>
                </a:solidFill>
              </a:rPr>
              <a:t>близкая  понятная учащемуся</a:t>
            </a:r>
          </a:p>
          <a:p>
            <a:pPr marL="339699" indent="-339699">
              <a:spcBef>
                <a:spcPts val="6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r>
              <a:rPr lang="ru-RU" sz="2200" dirty="0"/>
              <a:t>Контекст заданий близок к проблемным ситуациям, возникающим в повседневной жизни</a:t>
            </a:r>
          </a:p>
          <a:p>
            <a:pPr marL="339699" indent="-339699">
              <a:spcBef>
                <a:spcPts val="6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Ситуация требует осознанного выбора модели поведения</a:t>
            </a:r>
          </a:p>
          <a:p>
            <a:pPr marL="339699" indent="-339699">
              <a:spcBef>
                <a:spcPts val="6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Вопросы изложены простым, ясным языком и, как правило, немногословны</a:t>
            </a:r>
          </a:p>
          <a:p>
            <a:pPr marL="339699" indent="-339699">
              <a:spcBef>
                <a:spcPts val="6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r>
              <a:rPr lang="ru-RU" sz="2200" dirty="0"/>
              <a:t>Требуют перевода с обыденного языка на язык предметной области (математики, физики и др.)</a:t>
            </a:r>
          </a:p>
          <a:p>
            <a:pPr marL="339699" indent="-339699">
              <a:spcBef>
                <a:spcPts val="6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Используются иллюстрации: рисунки, таблицы. 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w"/>
            </a:pPr>
            <a:endParaRPr lang="ru-RU" sz="2200" dirty="0"/>
          </a:p>
          <a:p>
            <a:pPr marL="339699" indent="-339699">
              <a:spcBef>
                <a:spcPts val="600"/>
              </a:spcBef>
              <a:buFont typeface="Arial" pitchFamily="34" charset="0"/>
              <a:buChar char="•"/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endParaRPr lang="ru-RU" sz="2200" dirty="0">
              <a:solidFill>
                <a:srgbClr val="000000"/>
              </a:solidFill>
            </a:endParaRPr>
          </a:p>
          <a:p>
            <a:pPr marL="339699" indent="-339699">
              <a:spcBef>
                <a:spcPts val="600"/>
              </a:spcBef>
              <a:tabLst>
                <a:tab pos="339699" algn="l"/>
                <a:tab pos="1254027" algn="l"/>
                <a:tab pos="2168356" algn="l"/>
                <a:tab pos="3082685" algn="l"/>
                <a:tab pos="3997013" algn="l"/>
                <a:tab pos="4911342" algn="l"/>
                <a:tab pos="5825670" algn="l"/>
                <a:tab pos="6740000" algn="l"/>
                <a:tab pos="7654328" algn="l"/>
                <a:tab pos="8568657" algn="l"/>
                <a:tab pos="9482985" algn="l"/>
                <a:tab pos="10397315" algn="l"/>
              </a:tabLst>
            </a:pPr>
            <a:endParaRPr lang="ru-RU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 lIns="76828" tIns="38414" rIns="76828" bIns="38414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Тенденции изменения заданий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497887" cy="4525963"/>
          </a:xfrm>
        </p:spPr>
        <p:txBody>
          <a:bodyPr lIns="76828" tIns="38414" rIns="76828" bIns="38414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Изменение целевых установок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характеристик  заданий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доли контекстных заданий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доли структурированных заданий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Перевод заданий на электронные носители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Введение интерактивных заданий</a:t>
            </a:r>
          </a:p>
          <a:p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1" y="6356349"/>
            <a:ext cx="2133600" cy="365126"/>
          </a:xfrm>
          <a:prstGeom prst="rect">
            <a:avLst/>
          </a:prstGeom>
          <a:noFill/>
        </p:spPr>
        <p:txBody>
          <a:bodyPr lIns="76828" tIns="38414" rIns="76828" bIns="38414"/>
          <a:lstStyle/>
          <a:p>
            <a:fld id="{B5E0EB47-545C-42FA-A34F-454A870AB18F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76828" tIns="38414" rIns="76828" bIns="38414"/>
          <a:lstStyle/>
          <a:p>
            <a:r>
              <a:rPr lang="ru-RU" dirty="0" smtClean="0"/>
              <a:t>Ссылки на примеры заданий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2" y="1600203"/>
            <a:ext cx="8229600" cy="12773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0247" rIns="76828" bIns="38414" rtlCol="0" anchor="ctr">
            <a:normAutofit fontScale="92500" lnSpcReduction="20000"/>
          </a:bodyPr>
          <a:lstStyle/>
          <a:p>
            <a:endParaRPr lang="ru-RU" sz="13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3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Исследование </a:t>
            </a: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</a:rPr>
              <a:t>PISA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</a:rPr>
              <a:t> http://www.oecd.org/pisa/test/</a:t>
            </a:r>
            <a:endParaRPr lang="ru-RU" sz="27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300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endParaRPr lang="ru-RU" sz="1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153" y="3773643"/>
            <a:ext cx="7925114" cy="2232014"/>
          </a:xfrm>
          <a:prstGeom prst="rect">
            <a:avLst/>
          </a:prstGeom>
        </p:spPr>
        <p:txBody>
          <a:bodyPr wrap="square" lIns="76828" tIns="38414" rIns="76828" bIns="38414">
            <a:spAutoFit/>
          </a:bodyPr>
          <a:lstStyle/>
          <a:p>
            <a:r>
              <a:rPr lang="ru-RU" sz="2700" b="1" dirty="0"/>
              <a:t>Измерительные материалы для компьютерного тестирования по финансовой грамотности размещены на сайте ИСРО РАО по адресу: </a:t>
            </a:r>
            <a:r>
              <a:rPr lang="en-US" sz="2700" b="1" u="sng" dirty="0">
                <a:hlinkClick r:id="rId3"/>
              </a:rPr>
              <a:t>www</a:t>
            </a:r>
            <a:r>
              <a:rPr lang="ru-RU" sz="2700" b="1" u="sng" dirty="0">
                <a:hlinkClick r:id="rId3"/>
              </a:rPr>
              <a:t>.</a:t>
            </a:r>
            <a:r>
              <a:rPr lang="en-US" sz="2700" b="1" u="sng" dirty="0">
                <a:hlinkClick r:id="rId3"/>
              </a:rPr>
              <a:t>finance</a:t>
            </a:r>
            <a:r>
              <a:rPr lang="ru-RU" sz="2700" b="1" u="sng" dirty="0">
                <a:hlinkClick r:id="rId3"/>
              </a:rPr>
              <a:t>.</a:t>
            </a:r>
            <a:r>
              <a:rPr lang="en-US" sz="2700" b="1" u="sng" dirty="0" err="1">
                <a:hlinkClick r:id="rId3"/>
              </a:rPr>
              <a:t>instrao</a:t>
            </a:r>
            <a:r>
              <a:rPr lang="ru-RU" sz="2700" b="1" u="sng" dirty="0">
                <a:hlinkClick r:id="rId3"/>
              </a:rPr>
              <a:t>.</a:t>
            </a:r>
            <a:r>
              <a:rPr lang="en-US" sz="2700" b="1" u="sng" dirty="0" err="1">
                <a:hlinkClick r:id="rId3"/>
              </a:rPr>
              <a:t>ru</a:t>
            </a:r>
            <a:endParaRPr lang="ru-RU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716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1072" t="11070" r="3579" b="6650"/>
          <a:stretch/>
        </p:blipFill>
        <p:spPr>
          <a:xfrm>
            <a:off x="395537" y="1453732"/>
            <a:ext cx="7930015" cy="4276862"/>
          </a:xfrm>
          <a:prstGeom prst="rect">
            <a:avLst/>
          </a:prstGeom>
        </p:spPr>
      </p:pic>
      <p:sp>
        <p:nvSpPr>
          <p:cNvPr id="6" name="Rectangle 21"/>
          <p:cNvSpPr txBox="1">
            <a:spLocks noChangeArrowheads="1"/>
          </p:cNvSpPr>
          <p:nvPr/>
        </p:nvSpPr>
        <p:spPr bwMode="auto">
          <a:xfrm>
            <a:off x="470892" y="5979357"/>
            <a:ext cx="4821573" cy="68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ru-RU" altLang="ru-RU" sz="1700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Инструментарий –</a:t>
            </a:r>
            <a:r>
              <a:rPr lang="en-US" altLang="ru-RU" sz="1700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700" i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PISA for schools</a:t>
            </a:r>
            <a:r>
              <a:rPr lang="ru-RU" altLang="ru-RU" sz="1700" i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, модель </a:t>
            </a:r>
            <a:r>
              <a:rPr lang="en-US" altLang="ru-RU" sz="1700" i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2015</a:t>
            </a:r>
            <a:endParaRPr lang="ru-RU" altLang="ru-RU" sz="1700" i="1" kern="0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0"/>
            <a:ext cx="8257636" cy="1324073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r>
              <a:rPr lang="ru-RU" sz="2700" b="1" dirty="0" err="1"/>
              <a:t>Рособрнадзор</a:t>
            </a:r>
            <a:r>
              <a:rPr lang="ru-RU" sz="2700" dirty="0"/>
              <a:t>: </a:t>
            </a:r>
            <a:r>
              <a:rPr lang="ru-RU" sz="2700" i="1" dirty="0"/>
              <a:t>Общероссийская оценка по модели </a:t>
            </a:r>
            <a:r>
              <a:rPr lang="en-US" sz="2700" i="1" dirty="0"/>
              <a:t>PISA</a:t>
            </a:r>
            <a:r>
              <a:rPr lang="ru-RU" sz="2700" i="1" dirty="0"/>
              <a:t>; региональные оценки по модели </a:t>
            </a:r>
            <a:r>
              <a:rPr lang="en-US" sz="2700" i="1" dirty="0"/>
              <a:t>PISA</a:t>
            </a:r>
            <a:endParaRPr lang="ru-RU" sz="27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347885" y="5910428"/>
            <a:ext cx="3539997" cy="693131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Самарская </a:t>
            </a:r>
            <a:r>
              <a:rPr lang="ru-RU" sz="2000" dirty="0">
                <a:solidFill>
                  <a:srgbClr val="002060"/>
                </a:solidFill>
              </a:rPr>
              <a:t>область –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2024 </a:t>
            </a:r>
            <a:r>
              <a:rPr lang="ru-RU" sz="2000" dirty="0">
                <a:solidFill>
                  <a:srgbClr val="002060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240452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89360"/>
            <a:ext cx="9144000" cy="896070"/>
          </a:xfrm>
        </p:spPr>
        <p:txBody>
          <a:bodyPr lIns="76828" tIns="38414" rIns="76828" bIns="38414"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измерительных материалов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23287"/>
            <a:ext cx="8229602" cy="5445355"/>
          </a:xfrm>
        </p:spPr>
        <p:txBody>
          <a:bodyPr lIns="76828" tIns="38414" rIns="76828" bIns="38414">
            <a:normAutofit/>
          </a:bodyPr>
          <a:lstStyle/>
          <a:p>
            <a:r>
              <a:rPr lang="ru-RU" dirty="0" smtClean="0"/>
              <a:t>Тестирование в режиме </a:t>
            </a:r>
            <a:r>
              <a:rPr lang="ru-RU" dirty="0" err="1" smtClean="0"/>
              <a:t>онлайн</a:t>
            </a:r>
            <a:endParaRPr lang="ru-RU" dirty="0" smtClean="0"/>
          </a:p>
          <a:p>
            <a:r>
              <a:rPr lang="ru-RU" dirty="0" smtClean="0"/>
              <a:t>Время выполнения – 2 урока (для апробации - 90 мин)</a:t>
            </a:r>
          </a:p>
          <a:p>
            <a:r>
              <a:rPr lang="ru-RU" dirty="0" smtClean="0"/>
              <a:t>Работа состоит из 2-х частей</a:t>
            </a:r>
          </a:p>
          <a:p>
            <a:r>
              <a:rPr lang="ru-RU" dirty="0" smtClean="0"/>
              <a:t>В каждой части по 2 блока заданий</a:t>
            </a:r>
            <a:r>
              <a:rPr lang="en-US" dirty="0" smtClean="0"/>
              <a:t>, </a:t>
            </a:r>
            <a:r>
              <a:rPr lang="ru-RU" dirty="0" smtClean="0"/>
              <a:t> всего 4 блока в каждом варианте работы</a:t>
            </a:r>
          </a:p>
          <a:p>
            <a:r>
              <a:rPr lang="ru-RU" dirty="0" smtClean="0"/>
              <a:t>Обсуждаются несколько вариантов компоновки блоков в работе: </a:t>
            </a:r>
          </a:p>
          <a:p>
            <a:pPr lvl="1"/>
            <a:r>
              <a:rPr lang="ru-RU" dirty="0" smtClean="0"/>
              <a:t>Вариант 1: все 4 блока из разных направлений ФГ </a:t>
            </a:r>
          </a:p>
          <a:p>
            <a:pPr lvl="1"/>
            <a:r>
              <a:rPr lang="ru-RU" dirty="0" smtClean="0"/>
              <a:t>Вариант 2: в каждый вариант работы включаются блоки по МГ</a:t>
            </a:r>
            <a:r>
              <a:rPr lang="en-US" dirty="0" smtClean="0"/>
              <a:t>, </a:t>
            </a:r>
            <a:r>
              <a:rPr lang="ru-RU" dirty="0" smtClean="0"/>
              <a:t>ЧГ, ЕГ и КМ, а ФГ и ГК выделяются в отдельные работы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B4726-CD25-4D20-AE37-3E275D3F1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 lIns="76828" tIns="38414" rIns="76828" bIns="38414"/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http://skiv.instrao.ru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90" y="1214422"/>
            <a:ext cx="8732136" cy="4931089"/>
          </a:xfrm>
        </p:spPr>
      </p:pic>
    </p:spTree>
    <p:extLst>
      <p:ext uri="{BB962C8B-B14F-4D97-AF65-F5344CB8AC3E}">
        <p14:creationId xmlns:p14="http://schemas.microsoft.com/office/powerpoint/2010/main" val="693011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CC0305-CF3F-41BC-828C-9DC57D47CE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859" y="571480"/>
            <a:ext cx="8836663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81CBAE-707C-470E-A635-68D735E68A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759" y="642918"/>
            <a:ext cx="8951241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20AC38-85FE-4545-B11E-4B8ADF3840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2573"/>
            <a:ext cx="1931940" cy="36283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1952D5-204D-4EA9-B544-1F99E7094275}"/>
              </a:ext>
            </a:extLst>
          </p:cNvPr>
          <p:cNvSpPr txBox="1"/>
          <p:nvPr/>
        </p:nvSpPr>
        <p:spPr>
          <a:xfrm>
            <a:off x="-37635" y="1361143"/>
            <a:ext cx="2059643" cy="277633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pPr algn="ctr"/>
            <a:r>
              <a:rPr lang="ru-RU" sz="1300" dirty="0"/>
              <a:t>Демоверсия 5 класс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8D6A09-3F03-4386-8DC2-41A2E5F258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982" y="2739715"/>
            <a:ext cx="1958330" cy="3763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8F9423-2743-4C00-9F9F-6BAA2F5E195B}"/>
              </a:ext>
            </a:extLst>
          </p:cNvPr>
          <p:cNvSpPr txBox="1"/>
          <p:nvPr/>
        </p:nvSpPr>
        <p:spPr>
          <a:xfrm>
            <a:off x="1911822" y="1981501"/>
            <a:ext cx="1773452" cy="816242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pPr algn="ctr"/>
            <a:r>
              <a:rPr lang="ru-RU" sz="1200" dirty="0"/>
              <a:t>Характеристики  заданий </a:t>
            </a:r>
          </a:p>
          <a:p>
            <a:pPr algn="ctr"/>
            <a:r>
              <a:rPr lang="ru-RU" sz="1200" dirty="0"/>
              <a:t>и система оценивания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732905-C765-41FE-BC69-16461565B9C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4433" y="1636858"/>
            <a:ext cx="1908926" cy="36283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AAA9D7-A538-4E72-9DBD-675366D04327}"/>
              </a:ext>
            </a:extLst>
          </p:cNvPr>
          <p:cNvSpPr txBox="1"/>
          <p:nvPr/>
        </p:nvSpPr>
        <p:spPr>
          <a:xfrm>
            <a:off x="3685274" y="1016501"/>
            <a:ext cx="2059643" cy="277633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r>
              <a:rPr lang="ru-RU" sz="1300" dirty="0"/>
              <a:t>Демоверсия 7 класс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8FCD07-E190-4914-90C3-D066CE8A626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7885" y="1912572"/>
            <a:ext cx="1997053" cy="37632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319D45-A96C-493A-9F70-BBED61479DBB}"/>
              </a:ext>
            </a:extLst>
          </p:cNvPr>
          <p:cNvSpPr txBox="1"/>
          <p:nvPr/>
        </p:nvSpPr>
        <p:spPr>
          <a:xfrm>
            <a:off x="5569567" y="1292215"/>
            <a:ext cx="1607191" cy="816242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pPr algn="ctr"/>
            <a:r>
              <a:rPr lang="ru-RU" sz="1200" dirty="0"/>
              <a:t>Характеристики  заданий </a:t>
            </a:r>
          </a:p>
          <a:p>
            <a:pPr algn="ctr"/>
            <a:r>
              <a:rPr lang="ru-RU" sz="1200" dirty="0"/>
              <a:t>и система оценивания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0558F2-3812-42F7-85DD-69A20DF28B5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6947" y="2877572"/>
            <a:ext cx="1997053" cy="37993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41E0C1-97DE-493F-9626-2AD4A8D4769D}"/>
              </a:ext>
            </a:extLst>
          </p:cNvPr>
          <p:cNvSpPr txBox="1"/>
          <p:nvPr/>
        </p:nvSpPr>
        <p:spPr>
          <a:xfrm>
            <a:off x="7398439" y="1567928"/>
            <a:ext cx="1745560" cy="908575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pPr algn="ctr"/>
            <a:r>
              <a:rPr lang="ru-RU" dirty="0" smtClean="0"/>
              <a:t>Основные подходы к оценке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8370" y="2"/>
            <a:ext cx="9000600" cy="742376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700" b="1" dirty="0"/>
              <a:t>Пять документов по каждой составляющей функциональной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48816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067800" cy="1714512"/>
          </a:xfrm>
        </p:spPr>
        <p:txBody>
          <a:bodyPr lIns="76828" tIns="38414" rIns="76828" bIns="38414">
            <a:normAutofit fontScale="90000"/>
          </a:bodyPr>
          <a:lstStyle/>
          <a:p>
            <a:pPr marL="224081" indent="-22408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указа Президента России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7 мая 2018 года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	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i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357430"/>
            <a:ext cx="8610600" cy="3847475"/>
          </a:xfrm>
        </p:spPr>
        <p:txBody>
          <a:bodyPr lIns="76828" tIns="38414" rIns="76828" bIns="38414">
            <a:normAutofit/>
          </a:bodyPr>
          <a:lstStyle/>
          <a:p>
            <a:pPr marL="0" indent="452402">
              <a:buNone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Из Государственной программы РФ «Развитие образования»  (2018-2025 годы)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от 26 декабря 2017 г</a:t>
            </a:r>
            <a:r>
              <a:rPr lang="en-US" alt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52402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программы – качество образования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которое характеризуется: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охранением лидирующих позиций РФ в международном исследовании качества чтения и понимания текстов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(PIRLS),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также в международном исследовании качества математического и естественнонаучного образования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(TIMSS)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повышением позиций РФ в международной программе по оценке образовательных достижений учащихся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PISA) …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7D691-9D63-4A84-877F-C836FE6C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11" y="258287"/>
            <a:ext cx="6108739" cy="527507"/>
          </a:xfrm>
        </p:spPr>
        <p:txBody>
          <a:bodyPr lIns="76828" tIns="38414" rIns="76828" bIns="38414">
            <a:normAutofit fontScale="90000"/>
          </a:bodyPr>
          <a:lstStyle/>
          <a:p>
            <a:r>
              <a:rPr lang="en-US" u="sng" dirty="0" smtClean="0">
                <a:hlinkClick r:id="rId3"/>
              </a:rPr>
              <a:t>https://myskills.ru/account/login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F0BBF-0D96-41B0-9164-0C95C9D01BF0}"/>
              </a:ext>
            </a:extLst>
          </p:cNvPr>
          <p:cNvSpPr txBox="1"/>
          <p:nvPr/>
        </p:nvSpPr>
        <p:spPr>
          <a:xfrm>
            <a:off x="5214942" y="714356"/>
            <a:ext cx="3300408" cy="1277907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r>
              <a:rPr lang="ru-RU" sz="2000" dirty="0"/>
              <a:t>Для входа используйте:</a:t>
            </a:r>
          </a:p>
          <a:p>
            <a:r>
              <a:rPr lang="ru-RU" sz="2000" dirty="0"/>
              <a:t>Логин: </a:t>
            </a:r>
            <a:r>
              <a:rPr lang="ru-RU" sz="2000" dirty="0" err="1"/>
              <a:t>monitoring_demo</a:t>
            </a:r>
            <a:endParaRPr lang="ru-RU" sz="2000" dirty="0"/>
          </a:p>
          <a:p>
            <a:r>
              <a:rPr lang="ru-RU" sz="2000" dirty="0"/>
              <a:t>Пароль: MFG2019</a:t>
            </a:r>
          </a:p>
          <a:p>
            <a:endParaRPr lang="ru-RU" dirty="0"/>
          </a:p>
        </p:txBody>
      </p:sp>
      <p:pic>
        <p:nvPicPr>
          <p:cNvPr id="9" name="Содержимое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t="6635" r="50071" b="3714"/>
          <a:stretch/>
        </p:blipFill>
        <p:spPr>
          <a:xfrm>
            <a:off x="803415" y="4238715"/>
            <a:ext cx="3879426" cy="26192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/>
          <a:srcRect t="7143" r="50571" b="3968"/>
          <a:stretch/>
        </p:blipFill>
        <p:spPr>
          <a:xfrm>
            <a:off x="692574" y="1912572"/>
            <a:ext cx="3962376" cy="220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24" y="1912572"/>
            <a:ext cx="3544310" cy="22057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/>
          <a:srcRect t="6636" r="50286" b="7370"/>
          <a:stretch/>
        </p:blipFill>
        <p:spPr>
          <a:xfrm>
            <a:off x="5181624" y="4325072"/>
            <a:ext cx="3607793" cy="24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1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68846"/>
            <a:ext cx="8705950" cy="554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605939"/>
            <a:ext cx="8531640" cy="582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право 21"/>
          <p:cNvSpPr/>
          <p:nvPr/>
        </p:nvSpPr>
        <p:spPr>
          <a:xfrm>
            <a:off x="4499992" y="642918"/>
            <a:ext cx="4644008" cy="5184576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684633" y="2366352"/>
            <a:ext cx="2046543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860033" y="932723"/>
            <a:ext cx="4176464" cy="1654606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Приоритетной целью становится формирование функциональной грамотности в системе общего образования (</a:t>
            </a:r>
            <a:r>
              <a:rPr lang="en-US" b="1" dirty="0" smtClean="0">
                <a:solidFill>
                  <a:schemeClr val="bg1"/>
                </a:solidFill>
              </a:rPr>
              <a:t>PISA: </a:t>
            </a:r>
            <a:r>
              <a:rPr lang="ru-RU" b="1" dirty="0" smtClean="0">
                <a:solidFill>
                  <a:schemeClr val="bg1"/>
                </a:solidFill>
              </a:rPr>
              <a:t>математическая, естественнонаучная, читательская и др.) </a:t>
            </a:r>
            <a:endParaRPr lang="ru-RU" b="1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285720" y="1928802"/>
            <a:ext cx="4043522" cy="2986280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71472" y="1928802"/>
            <a:ext cx="3214710" cy="2565625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r>
              <a:rPr lang="ru-RU" sz="3200" cap="all" dirty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Изменение </a:t>
            </a:r>
          </a:p>
          <a:p>
            <a:r>
              <a:rPr lang="ru-RU" sz="3200" cap="all" dirty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запроса на </a:t>
            </a:r>
          </a:p>
          <a:p>
            <a:r>
              <a:rPr lang="ru-RU" sz="3200" cap="all" dirty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Качество</a:t>
            </a:r>
          </a:p>
          <a:p>
            <a:r>
              <a:rPr lang="ru-RU" sz="3200" cap="all" dirty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Общего </a:t>
            </a:r>
          </a:p>
          <a:p>
            <a:r>
              <a:rPr lang="ru-RU" sz="3200" cap="all" dirty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образования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60032" y="3236980"/>
            <a:ext cx="4032448" cy="1654606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Создание поддерживающей позитивной  образовательной среды  за счет изменения содержания образовательных программ для более полного учета интересов обучающихся и требований 21 века.</a:t>
            </a:r>
            <a:endParaRPr lang="ru-RU" b="1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01302" y="1457800"/>
            <a:ext cx="432048" cy="349633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O</a:t>
            </a:r>
            <a:endParaRPr lang="ru-RU" sz="1600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01302" y="4130548"/>
            <a:ext cx="432048" cy="349633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O</a:t>
            </a:r>
            <a:endParaRPr lang="ru-RU" sz="1600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68930"/>
            <a:ext cx="8271327" cy="1145492"/>
          </a:xfrm>
        </p:spPr>
        <p:txBody>
          <a:bodyPr lIns="76828" tIns="38414" rIns="76828" bIns="38414"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Приоритетное направление в обеспечении конкурентоспособности российского образования –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повышение эффективности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371" y="1428736"/>
            <a:ext cx="8867259" cy="5239905"/>
          </a:xfrm>
        </p:spPr>
        <p:txBody>
          <a:bodyPr lIns="76828" tIns="38414" rIns="76828" bIns="38414"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Более половины выпускников основной школы имеют только базовый уровень образования, т.е. они могут использовать приобретенные в школе знания в простых знакомых ситуациях, а около пятой части выпускников основной школы не достигают порогового уровня сформированности функциональной грамотности в соответствии с международными требованиями. К продолжению образования хорошо готовы не более 30% российских выпускников школы, а высокий уровень способности решать сложные задачи демонстрируют в среднем около 5% обучающихся.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качеству общего образования российская школа уступает десяти странам-лидерам по качеству образования как по числу выпускников основной школы, демонстрирующих самые высокие результаты (в этих странах в среднем таких учащихся не менее 11%), так и по числу хорошо подготовленных учащихся к продолжению образования (в этих странах в среднем таких учащихся около 40%).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Российская система образования, несмотря на возросшие инвестиции, всё ещё ориентирована на затратную педагогику. По данным исследования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-2015, российские обучающиеся тратят на обучение после школы значительно больше времени, чем их сверстники из стран ОЭСР при меньших затратах на учебные занятия в школе. Российские учащиеся перегружены домашними заданиями, а значительная доля учебного процесса направлена на реализацию административных или контрольных функций.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право 21"/>
          <p:cNvSpPr/>
          <p:nvPr/>
        </p:nvSpPr>
        <p:spPr>
          <a:xfrm>
            <a:off x="3995936" y="644690"/>
            <a:ext cx="5148064" cy="5498953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309434" y="2108854"/>
            <a:ext cx="2046543" cy="1764196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644008" y="1396519"/>
            <a:ext cx="432048" cy="349633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O</a:t>
            </a:r>
            <a:endParaRPr lang="ru-RU" sz="1600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17797" y="1085429"/>
            <a:ext cx="4896544" cy="4812394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 marL="930674" indent="-419774">
              <a:buFontTx/>
              <a:buAutoNum type="arabicPeriod"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Усиление внимания к формированию функциональной грамотности</a:t>
            </a:r>
          </a:p>
          <a:p>
            <a:pPr marL="930674" indent="-419774">
              <a:buFontTx/>
              <a:buAutoNum type="arabicPeriod"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уровня познавательной самостоятельности учащихся</a:t>
            </a:r>
          </a:p>
          <a:p>
            <a:pPr marL="930674" indent="-419774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 Формирование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результатов </a:t>
            </a:r>
          </a:p>
          <a:p>
            <a:pPr marL="930674" indent="-419774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Повышение интереса учащихся к изучению математики и естественнонаучных предметов</a:t>
            </a:r>
          </a:p>
          <a:p>
            <a:pPr marL="930674" indent="-419774"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Повышение эффективности работы с одаренными и успешными учащимися</a:t>
            </a:r>
          </a:p>
          <a:p>
            <a:pPr marL="930674" indent="-419774"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Повышение эффективности  инвестиций в образование</a:t>
            </a:r>
          </a:p>
          <a:p>
            <a:pPr marL="930674" indent="-419774"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Улучшение образовательной среды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школе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357158" y="1500174"/>
            <a:ext cx="3571900" cy="268829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57158" y="1714488"/>
            <a:ext cx="4398440" cy="2257848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  <a:p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совершенствования</a:t>
            </a:r>
          </a:p>
          <a:p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</a:t>
            </a:r>
          </a:p>
          <a:p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</a:p>
          <a:p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 txBox="1">
            <a:spLocks/>
          </p:cNvSpPr>
          <p:nvPr/>
        </p:nvSpPr>
        <p:spPr bwMode="auto">
          <a:xfrm>
            <a:off x="609600" y="285728"/>
            <a:ext cx="8534400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33" tIns="45716" rIns="91433" bIns="45716" anchor="b"/>
          <a:lstStyle/>
          <a:p>
            <a:pPr algn="ctr">
              <a:defRPr/>
            </a:pPr>
            <a:r>
              <a:rPr lang="ru-RU" altLang="ru-RU" sz="3000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ru-RU" altLang="ru-RU" sz="30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Модель оценки функциональной грамотности </a:t>
            </a:r>
          </a:p>
          <a:p>
            <a:pPr algn="ctr">
              <a:defRPr/>
            </a:pPr>
            <a:r>
              <a:rPr lang="en-US" altLang="ru-RU" sz="30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PISA</a:t>
            </a:r>
            <a:r>
              <a:rPr lang="ru-RU" altLang="ru-RU" sz="30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-201</a:t>
            </a:r>
            <a:r>
              <a:rPr lang="en-US" altLang="ru-RU" sz="30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8</a:t>
            </a:r>
            <a:endParaRPr lang="ru-RU" sz="3000" b="1" kern="0" dirty="0">
              <a:solidFill>
                <a:srgbClr val="3B5A7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Овал 4"/>
          <p:cNvSpPr>
            <a:spLocks noChangeArrowheads="1"/>
          </p:cNvSpPr>
          <p:nvPr/>
        </p:nvSpPr>
        <p:spPr bwMode="auto">
          <a:xfrm>
            <a:off x="611189" y="1484314"/>
            <a:ext cx="3024187" cy="936625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Математическая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грамотность</a:t>
            </a:r>
          </a:p>
        </p:txBody>
      </p:sp>
      <p:sp>
        <p:nvSpPr>
          <p:cNvPr id="21508" name="Овал 6"/>
          <p:cNvSpPr>
            <a:spLocks noChangeArrowheads="1"/>
          </p:cNvSpPr>
          <p:nvPr/>
        </p:nvSpPr>
        <p:spPr bwMode="auto">
          <a:xfrm>
            <a:off x="5508626" y="1484314"/>
            <a:ext cx="3635375" cy="936625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Естественнонаучная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грамотность</a:t>
            </a:r>
          </a:p>
        </p:txBody>
      </p:sp>
      <p:sp>
        <p:nvSpPr>
          <p:cNvPr id="21509" name="Овал 7"/>
          <p:cNvSpPr>
            <a:spLocks noChangeArrowheads="1"/>
          </p:cNvSpPr>
          <p:nvPr/>
        </p:nvSpPr>
        <p:spPr bwMode="auto">
          <a:xfrm>
            <a:off x="3132138" y="5157789"/>
            <a:ext cx="3384550" cy="935037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Глобальные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компетенции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3132138" y="3068639"/>
            <a:ext cx="3384550" cy="1296987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3" tIns="45716" rIns="91433" bIns="45716" anchor="ctr"/>
          <a:lstStyle/>
          <a:p>
            <a:pPr algn="ctr">
              <a:defRPr/>
            </a:pPr>
            <a:r>
              <a:rPr lang="ru-RU" sz="2800" dirty="0"/>
              <a:t>Читательская</a:t>
            </a:r>
          </a:p>
          <a:p>
            <a:pPr algn="ctr">
              <a:defRPr/>
            </a:pPr>
            <a:r>
              <a:rPr lang="ru-RU" sz="2800" dirty="0"/>
              <a:t>грамотность</a:t>
            </a:r>
          </a:p>
        </p:txBody>
      </p:sp>
      <p:cxnSp>
        <p:nvCxnSpPr>
          <p:cNvPr id="11" name="Прямая соединительная линия 10"/>
          <p:cNvCxnSpPr>
            <a:endCxn id="21509" idx="6"/>
          </p:cNvCxnSpPr>
          <p:nvPr/>
        </p:nvCxnSpPr>
        <p:spPr bwMode="auto">
          <a:xfrm flipH="1">
            <a:off x="6516689" y="2349501"/>
            <a:ext cx="1655762" cy="327501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1403350" y="2349501"/>
            <a:ext cx="1800225" cy="31670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Прямая соединительная линия 17"/>
          <p:cNvCxnSpPr>
            <a:stCxn id="21507" idx="6"/>
            <a:endCxn id="21508" idx="2"/>
          </p:cNvCxnSpPr>
          <p:nvPr/>
        </p:nvCxnSpPr>
        <p:spPr bwMode="auto">
          <a:xfrm>
            <a:off x="3635375" y="1952625"/>
            <a:ext cx="187325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4716463" y="1989138"/>
            <a:ext cx="0" cy="10795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flipH="1" flipV="1">
            <a:off x="6516688" y="3716339"/>
            <a:ext cx="647700" cy="50482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Прямая соединительная линия 35"/>
          <p:cNvCxnSpPr>
            <a:stCxn id="9" idx="2"/>
          </p:cNvCxnSpPr>
          <p:nvPr/>
        </p:nvCxnSpPr>
        <p:spPr bwMode="auto">
          <a:xfrm flipH="1">
            <a:off x="2484438" y="3716339"/>
            <a:ext cx="647700" cy="43338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>
            <a:endCxn id="9" idx="1"/>
          </p:cNvCxnSpPr>
          <p:nvPr/>
        </p:nvCxnSpPr>
        <p:spPr bwMode="auto">
          <a:xfrm>
            <a:off x="2627313" y="2349500"/>
            <a:ext cx="1000125" cy="9096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>
            <a:endCxn id="9" idx="7"/>
          </p:cNvCxnSpPr>
          <p:nvPr/>
        </p:nvCxnSpPr>
        <p:spPr bwMode="auto">
          <a:xfrm flipH="1">
            <a:off x="6019800" y="2420938"/>
            <a:ext cx="1063625" cy="838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Прямая соединительная линия 48"/>
          <p:cNvCxnSpPr>
            <a:stCxn id="9" idx="4"/>
            <a:endCxn id="21509" idx="0"/>
          </p:cNvCxnSpPr>
          <p:nvPr/>
        </p:nvCxnSpPr>
        <p:spPr bwMode="auto">
          <a:xfrm>
            <a:off x="4824413" y="4365625"/>
            <a:ext cx="0" cy="7921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520" name="TextBox 55"/>
          <p:cNvSpPr txBox="1">
            <a:spLocks noChangeArrowheads="1"/>
          </p:cNvSpPr>
          <p:nvPr/>
        </p:nvSpPr>
        <p:spPr bwMode="auto">
          <a:xfrm>
            <a:off x="2143108" y="3929066"/>
            <a:ext cx="7207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4%</a:t>
            </a:r>
          </a:p>
        </p:txBody>
      </p:sp>
      <p:sp>
        <p:nvSpPr>
          <p:cNvPr id="21521" name="TextBox 56"/>
          <p:cNvSpPr txBox="1">
            <a:spLocks noChangeArrowheads="1"/>
          </p:cNvSpPr>
          <p:nvPr/>
        </p:nvSpPr>
        <p:spPr bwMode="auto">
          <a:xfrm>
            <a:off x="4356101" y="1773238"/>
            <a:ext cx="7207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4%</a:t>
            </a:r>
          </a:p>
        </p:txBody>
      </p:sp>
      <p:sp>
        <p:nvSpPr>
          <p:cNvPr id="21522" name="TextBox 57"/>
          <p:cNvSpPr txBox="1">
            <a:spLocks noChangeArrowheads="1"/>
          </p:cNvSpPr>
          <p:nvPr/>
        </p:nvSpPr>
        <p:spPr bwMode="auto">
          <a:xfrm>
            <a:off x="6929454" y="4071942"/>
            <a:ext cx="7207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4%</a:t>
            </a:r>
          </a:p>
        </p:txBody>
      </p:sp>
      <p:sp>
        <p:nvSpPr>
          <p:cNvPr id="21523" name="TextBox 58"/>
          <p:cNvSpPr txBox="1">
            <a:spLocks noChangeArrowheads="1"/>
          </p:cNvSpPr>
          <p:nvPr/>
        </p:nvSpPr>
        <p:spPr bwMode="auto">
          <a:xfrm>
            <a:off x="2771775" y="2565401"/>
            <a:ext cx="9366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33%</a:t>
            </a:r>
          </a:p>
        </p:txBody>
      </p:sp>
      <p:sp>
        <p:nvSpPr>
          <p:cNvPr id="21524" name="TextBox 59"/>
          <p:cNvSpPr txBox="1">
            <a:spLocks noChangeArrowheads="1"/>
          </p:cNvSpPr>
          <p:nvPr/>
        </p:nvSpPr>
        <p:spPr bwMode="auto">
          <a:xfrm>
            <a:off x="6084889" y="2636838"/>
            <a:ext cx="935037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33%</a:t>
            </a:r>
          </a:p>
        </p:txBody>
      </p:sp>
      <p:sp>
        <p:nvSpPr>
          <p:cNvPr id="21525" name="TextBox 60"/>
          <p:cNvSpPr txBox="1">
            <a:spLocks noChangeArrowheads="1"/>
          </p:cNvSpPr>
          <p:nvPr/>
        </p:nvSpPr>
        <p:spPr bwMode="auto">
          <a:xfrm>
            <a:off x="4356101" y="4581525"/>
            <a:ext cx="9366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22%</a:t>
            </a:r>
          </a:p>
        </p:txBody>
      </p:sp>
      <p:sp>
        <p:nvSpPr>
          <p:cNvPr id="21526" name="Овал 21"/>
          <p:cNvSpPr>
            <a:spLocks noChangeArrowheads="1"/>
          </p:cNvSpPr>
          <p:nvPr/>
        </p:nvSpPr>
        <p:spPr bwMode="auto">
          <a:xfrm>
            <a:off x="571472" y="5143512"/>
            <a:ext cx="2133600" cy="838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" pitchFamily="18" charset="0"/>
              </a:rPr>
              <a:t>Финансовая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" pitchFamily="18" charset="0"/>
              </a:rPr>
              <a:t> грамотность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001000" cy="1066800"/>
          </a:xfrm>
        </p:spPr>
        <p:txBody>
          <a:bodyPr lIns="76828" tIns="38414" rIns="76828" bIns="38414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Начало нового цикла исследования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PISA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-2021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5105400"/>
          </a:xfrm>
        </p:spPr>
        <p:txBody>
          <a:bodyPr lIns="76828" tIns="38414" rIns="76828" bIns="38414">
            <a:noAutofit/>
          </a:bodyPr>
          <a:lstStyle/>
          <a:p>
            <a:pPr marL="354795" lvl="1" indent="-13338">
              <a:buFont typeface="Arial" pitchFamily="34" charset="0"/>
              <a:buChar char="•"/>
              <a:defRPr/>
            </a:pPr>
            <a:r>
              <a:rPr lang="ru-RU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Сохранение основных направлений (математическая, естественнонаучная, читательская и финансовая грамотности); приоритетная область – математическая грамотность</a:t>
            </a:r>
          </a:p>
          <a:p>
            <a:pPr marL="354795" lvl="1" indent="-13338"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Развитие технологии адаптивного тестирования для оценки математической грамотности</a:t>
            </a:r>
          </a:p>
          <a:p>
            <a:pPr marL="354795" lvl="1" indent="-13338"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Совершенствование концепции оценки математической грамотности</a:t>
            </a:r>
          </a:p>
          <a:p>
            <a:pPr marL="354795" lvl="1" indent="-13338"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Введение нового направления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мышление</a:t>
            </a:r>
          </a:p>
          <a:p>
            <a:pPr marL="354795" lvl="1" indent="-13338"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Введение новой области – оценка личного    благополучия обучающихся  и  учителей</a:t>
            </a:r>
          </a:p>
          <a:p>
            <a:pPr marL="87299" lvl="1" indent="257135"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marL="87299" lvl="1" indent="257135"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lvl="1">
              <a:defRPr/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1066800"/>
          </a:xfrm>
        </p:spPr>
        <p:txBody>
          <a:bodyPr lIns="76828" tIns="38414" rIns="76828" bIns="38414"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Изменения в концепции математической грамотности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495800"/>
          </a:xfrm>
        </p:spPr>
        <p:txBody>
          <a:bodyPr lIns="76828" tIns="38414" rIns="76828" bIns="38414">
            <a:normAutofit/>
          </a:bodyPr>
          <a:lstStyle/>
          <a:p>
            <a:pPr indent="39685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«Новая точка зрения на связь между математическими рассуждениями и решением поставленной проблемы: </a:t>
            </a:r>
          </a:p>
          <a:p>
            <a:pPr indent="39685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решения проблемы математически грамотный обучающийся сначала должен, опираясь на свои предметные математические знания, увидеть математическую природу проблемы, представленной в контексте  реального мира,  и сформулировать ее на языке математики. Это преобразование требует математических рассуждений и, возможно, является центральным  компонентом того, что значит быть математически грамотным.»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714396"/>
          </a:xfrm>
        </p:spPr>
        <p:txBody>
          <a:bodyPr lIns="76828" tIns="38414" rIns="76828" bIns="38414"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Новые содержательные области математической грамотности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5162552"/>
          </a:xfrm>
        </p:spPr>
        <p:txBody>
          <a:bodyPr lIns="76828" tIns="38414" rIns="76828" bIns="38414">
            <a:norm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Включены четыре новые темы</a:t>
            </a:r>
            <a:r>
              <a:rPr lang="ru-RU" dirty="0" smtClean="0"/>
              <a:t>:</a:t>
            </a:r>
          </a:p>
          <a:p>
            <a:pPr lvl="1">
              <a:defRPr/>
            </a:pPr>
            <a:r>
              <a:rPr lang="ru-RU" sz="1800" b="1" dirty="0" smtClean="0"/>
              <a:t>Явления роста</a:t>
            </a:r>
            <a:r>
              <a:rPr lang="ru-RU" sz="1800" dirty="0" smtClean="0"/>
              <a:t>: разные типы роста –  линейные, нелинейные, квадратичные и экспоненциальные (рост системы, в которой изменение пропорционально уже существующему количеству);</a:t>
            </a:r>
          </a:p>
          <a:p>
            <a:pPr lvl="1">
              <a:defRPr/>
            </a:pPr>
            <a:r>
              <a:rPr lang="ru-RU" sz="1800" b="1" dirty="0" smtClean="0"/>
              <a:t>Геометрическая аппроксимация:</a:t>
            </a:r>
            <a:r>
              <a:rPr lang="ru-RU" sz="1800" dirty="0" smtClean="0"/>
              <a:t> аппроксимация особенностей и свойств нестандартных или незнакомых форм и объектов путем разбиения этих фигур и объектов на знакомые формы и объекты, для работы с которыми существуют формулы и инструменты;</a:t>
            </a:r>
          </a:p>
          <a:p>
            <a:pPr lvl="1">
              <a:defRPr/>
            </a:pPr>
            <a:r>
              <a:rPr lang="ru-RU" sz="1800" b="1" dirty="0" smtClean="0"/>
              <a:t>Компьютерное моделирование</a:t>
            </a:r>
            <a:r>
              <a:rPr lang="ru-RU" sz="1800" dirty="0" smtClean="0"/>
              <a:t>: анализ ситуаций (которые могут включать составление бюджета, планирование, распределение населения, распространение болезни, экспериментальную вероятность, моделирование времени реакции и т.д.) с  позиций переменных и влияния, которое они оказывают на результат;</a:t>
            </a:r>
          </a:p>
          <a:p>
            <a:pPr lvl="1">
              <a:defRPr/>
            </a:pPr>
            <a:r>
              <a:rPr lang="ru-RU" sz="1800" b="1" dirty="0" smtClean="0"/>
              <a:t>Условное принятие решений</a:t>
            </a:r>
            <a:r>
              <a:rPr lang="ru-RU" sz="1800" dirty="0" smtClean="0"/>
              <a:t>: использование условной вероятности и основных принципов комбинаторики для интерпретации ситуаций и прогнозирования;</a:t>
            </a:r>
          </a:p>
          <a:p>
            <a:pPr>
              <a:defRPr/>
            </a:pPr>
            <a:r>
              <a:rPr lang="en-US" sz="1800" i="1" dirty="0" smtClean="0"/>
              <a:t> PISA 2021  Mathematics  Framework (First Draft ) p. 29-30</a:t>
            </a: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147</TotalTime>
  <Words>1079</Words>
  <Application>Microsoft Office PowerPoint</Application>
  <PresentationFormat>Экран (4:3)</PresentationFormat>
  <Paragraphs>125</Paragraphs>
  <Slides>23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ＭＳ Ｐゴシック</vt:lpstr>
      <vt:lpstr>Arial</vt:lpstr>
      <vt:lpstr>Calibri</vt:lpstr>
      <vt:lpstr>Century Schoolbook</vt:lpstr>
      <vt:lpstr>DejaVu Sans</vt:lpstr>
      <vt:lpstr>Gotham Pro</vt:lpstr>
      <vt:lpstr>Gotham Pro Black</vt:lpstr>
      <vt:lpstr>Times</vt:lpstr>
      <vt:lpstr>Times New Roman</vt:lpstr>
      <vt:lpstr>Wingdings</vt:lpstr>
      <vt:lpstr>Wingdings 2</vt:lpstr>
      <vt:lpstr>Эркер</vt:lpstr>
      <vt:lpstr>Общие подходы к оценке функциональной грамотности обучающихся основной школы</vt:lpstr>
      <vt:lpstr>   Из указа Президента России от 7 мая 2018 года:  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образования. </vt:lpstr>
      <vt:lpstr>Презентация PowerPoint</vt:lpstr>
      <vt:lpstr>Приоритетное направление в обеспечении конкурентоспособности российского образования –  повышение эффективности</vt:lpstr>
      <vt:lpstr>Презентация PowerPoint</vt:lpstr>
      <vt:lpstr>Презентация PowerPoint</vt:lpstr>
      <vt:lpstr>Начало нового цикла исследования    PISA -2021</vt:lpstr>
      <vt:lpstr>Изменения в концепции математической грамотности</vt:lpstr>
      <vt:lpstr>Новые содержательные области математической грамотности</vt:lpstr>
      <vt:lpstr>ЧТО НЕОБХОДИМО ЗНАТЬ КАЖДОМУ УЧИТЕЛЮ</vt:lpstr>
      <vt:lpstr>Презентация PowerPoint</vt:lpstr>
      <vt:lpstr>Тенденции изменения заданий</vt:lpstr>
      <vt:lpstr>Ссылки на примеры заданий</vt:lpstr>
      <vt:lpstr>Презентация PowerPoint</vt:lpstr>
      <vt:lpstr>Основные характеристики измерительных материалов</vt:lpstr>
      <vt:lpstr>http://skiv.instrao.ru</vt:lpstr>
      <vt:lpstr>Презентация PowerPoint</vt:lpstr>
      <vt:lpstr>Презентация PowerPoint</vt:lpstr>
      <vt:lpstr>Презентация PowerPoint</vt:lpstr>
      <vt:lpstr>https://myskills.ru/account/login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указа Президента России от 7 мая 2018 года:  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образования.</dc:title>
  <dc:creator>Zemlyakova</dc:creator>
  <cp:lastModifiedBy>Информатика</cp:lastModifiedBy>
  <cp:revision>11</cp:revision>
  <dcterms:created xsi:type="dcterms:W3CDTF">2019-10-10T06:30:09Z</dcterms:created>
  <dcterms:modified xsi:type="dcterms:W3CDTF">2023-10-18T15:50:11Z</dcterms:modified>
</cp:coreProperties>
</file>